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6"/>
  </p:notesMasterIdLst>
  <p:handoutMasterIdLst>
    <p:handoutMasterId r:id="rId17"/>
  </p:handoutMasterIdLst>
  <p:sldIdLst>
    <p:sldId id="325" r:id="rId5"/>
    <p:sldId id="326" r:id="rId6"/>
    <p:sldId id="327" r:id="rId7"/>
    <p:sldId id="328" r:id="rId8"/>
    <p:sldId id="329" r:id="rId9"/>
    <p:sldId id="330" r:id="rId10"/>
    <p:sldId id="331" r:id="rId11"/>
    <p:sldId id="332" r:id="rId12"/>
    <p:sldId id="333" r:id="rId13"/>
    <p:sldId id="334" r:id="rId14"/>
    <p:sldId id="3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5394" autoAdjust="0"/>
  </p:normalViewPr>
  <p:slideViewPr>
    <p:cSldViewPr snapToGrid="0">
      <p:cViewPr varScale="1">
        <p:scale>
          <a:sx n="105" d="100"/>
          <a:sy n="105" d="100"/>
        </p:scale>
        <p:origin x="164" y="72"/>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8/25/2024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8/25/2024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09/29/2024</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5th Sunday</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09/29/2024</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5th Sunday</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09/29/2024</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5th Sunday</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09/29/2024</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5th Sunday</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09/29/2024</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5th Sunday</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09/29/2024</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5th Sunday</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09/29/2024</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5th Sunday</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09/29/2024</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5th Sunday</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09/29/2024</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5th Sunday</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09/29/2024</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5th Sunday</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09/29/2024</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5th Sunday</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09/29/2024</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5th Sunday</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dirty="0"/>
              <a:t>A Monument of Praise in the Valley of Despair</a:t>
            </a:r>
            <a:br>
              <a:rPr lang="en-US" dirty="0"/>
            </a:br>
            <a:r>
              <a:rPr lang="en-US" dirty="0"/>
              <a:t>Job 2:1-10 </a:t>
            </a:r>
          </a:p>
        </p:txBody>
      </p:sp>
      <p:sp>
        <p:nvSpPr>
          <p:cNvPr id="3" name="TextBox 2">
            <a:extLst>
              <a:ext uri="{FF2B5EF4-FFF2-40B4-BE49-F238E27FC236}">
                <a16:creationId xmlns:a16="http://schemas.microsoft.com/office/drawing/2014/main" id="{C75F6310-F9ED-F3E5-92AE-5C3CA36426DB}"/>
              </a:ext>
            </a:extLst>
          </p:cNvPr>
          <p:cNvSpPr txBox="1"/>
          <p:nvPr/>
        </p:nvSpPr>
        <p:spPr>
          <a:xfrm>
            <a:off x="950734" y="5770552"/>
            <a:ext cx="4620445" cy="369332"/>
          </a:xfrm>
          <a:prstGeom prst="rect">
            <a:avLst/>
          </a:prstGeom>
          <a:noFill/>
        </p:spPr>
        <p:txBody>
          <a:bodyPr wrap="square" rtlCol="0">
            <a:spAutoFit/>
          </a:bodyPr>
          <a:lstStyle/>
          <a:p>
            <a:r>
              <a:rPr lang="en-US" dirty="0"/>
              <a:t>5</a:t>
            </a:r>
            <a:r>
              <a:rPr lang="en-US" baseline="30000" dirty="0"/>
              <a:t>th</a:t>
            </a:r>
            <a:r>
              <a:rPr lang="en-US" dirty="0"/>
              <a:t> Sunday September 29, 2024</a:t>
            </a: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581D6-31EC-A0CE-FB44-A719472878C1}"/>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B4176EE2-57FC-D102-F14A-D34946EA1A17}"/>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98E4776E-E5A8-F480-6256-05E75A4B8D8C}"/>
              </a:ext>
            </a:extLst>
          </p:cNvPr>
          <p:cNvSpPr>
            <a:spLocks noGrp="1"/>
          </p:cNvSpPr>
          <p:nvPr>
            <p:ph type="sldNum" sz="quarter" idx="12"/>
          </p:nvPr>
        </p:nvSpPr>
        <p:spPr/>
        <p:txBody>
          <a:bodyPr/>
          <a:lstStyle/>
          <a:p>
            <a:fld id="{3A4F6043-7A67-491B-98BC-F933DED7226D}" type="slidenum">
              <a:rPr lang="en-US" smtClean="0"/>
              <a:pPr/>
              <a:t>10</a:t>
            </a:fld>
            <a:endParaRPr lang="en-US" dirty="0"/>
          </a:p>
        </p:txBody>
      </p:sp>
      <p:sp>
        <p:nvSpPr>
          <p:cNvPr id="6" name="TextBox 5">
            <a:extLst>
              <a:ext uri="{FF2B5EF4-FFF2-40B4-BE49-F238E27FC236}">
                <a16:creationId xmlns:a16="http://schemas.microsoft.com/office/drawing/2014/main" id="{6791C02C-2F43-BCDA-D9A2-C58A9E7F31FD}"/>
              </a:ext>
            </a:extLst>
          </p:cNvPr>
          <p:cNvSpPr txBox="1"/>
          <p:nvPr/>
        </p:nvSpPr>
        <p:spPr>
          <a:xfrm>
            <a:off x="96890" y="54502"/>
            <a:ext cx="11584419" cy="6186309"/>
          </a:xfrm>
          <a:prstGeom prst="rect">
            <a:avLst/>
          </a:prstGeom>
          <a:noFill/>
        </p:spPr>
        <p:txBody>
          <a:bodyPr wrap="square">
            <a:spAutoFit/>
          </a:bodyPr>
          <a:lstStyle/>
          <a:p>
            <a:r>
              <a:rPr lang="en-US" sz="4400" dirty="0"/>
              <a:t>The disciples learned this lesson one day when they walked past a blind man and then asked the Lord, </a:t>
            </a:r>
            <a:r>
              <a:rPr lang="en-US" sz="4400" b="1" dirty="0"/>
              <a:t>. . . “who sinned, this man or his parents, that he should be born blind?” (John 9:2) </a:t>
            </a:r>
            <a:r>
              <a:rPr lang="en-US" sz="4400" dirty="0"/>
              <a:t>Someone sinned, right? </a:t>
            </a:r>
            <a:r>
              <a:rPr lang="en-US" sz="4400" b="1" dirty="0"/>
              <a:t>Jesus answered, “It was neither that this man sinned, nor his parents; but it was so that the works of God might be displayed in him. (John 9:3) </a:t>
            </a:r>
            <a:r>
              <a:rPr lang="en-US" sz="4400" dirty="0"/>
              <a:t>In other words, this man was born blind so that God might be glorified in the restoration of his sight. </a:t>
            </a:r>
          </a:p>
        </p:txBody>
      </p:sp>
    </p:spTree>
    <p:extLst>
      <p:ext uri="{BB962C8B-B14F-4D97-AF65-F5344CB8AC3E}">
        <p14:creationId xmlns:p14="http://schemas.microsoft.com/office/powerpoint/2010/main" val="180483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A60E4-4F54-3321-9622-D16DE782C6D9}"/>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0F6D74F6-F4CA-E5C3-F03F-EB8E5D432408}"/>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788C70B4-24FF-B233-3963-80E0C6660C0B}"/>
              </a:ext>
            </a:extLst>
          </p:cNvPr>
          <p:cNvSpPr>
            <a:spLocks noGrp="1"/>
          </p:cNvSpPr>
          <p:nvPr>
            <p:ph type="sldNum" sz="quarter" idx="12"/>
          </p:nvPr>
        </p:nvSpPr>
        <p:spPr/>
        <p:txBody>
          <a:bodyPr/>
          <a:lstStyle/>
          <a:p>
            <a:fld id="{3A4F6043-7A67-491B-98BC-F933DED7226D}" type="slidenum">
              <a:rPr lang="en-US" smtClean="0"/>
              <a:pPr/>
              <a:t>11</a:t>
            </a:fld>
            <a:endParaRPr lang="en-US" dirty="0"/>
          </a:p>
        </p:txBody>
      </p:sp>
      <p:sp>
        <p:nvSpPr>
          <p:cNvPr id="6" name="TextBox 5">
            <a:extLst>
              <a:ext uri="{FF2B5EF4-FFF2-40B4-BE49-F238E27FC236}">
                <a16:creationId xmlns:a16="http://schemas.microsoft.com/office/drawing/2014/main" id="{AF987BCF-2339-98B9-7572-522FC79C62AC}"/>
              </a:ext>
            </a:extLst>
          </p:cNvPr>
          <p:cNvSpPr txBox="1"/>
          <p:nvPr/>
        </p:nvSpPr>
        <p:spPr>
          <a:xfrm>
            <a:off x="78723" y="78724"/>
            <a:ext cx="11602586" cy="6186309"/>
          </a:xfrm>
          <a:prstGeom prst="rect">
            <a:avLst/>
          </a:prstGeom>
          <a:noFill/>
        </p:spPr>
        <p:txBody>
          <a:bodyPr wrap="square">
            <a:spAutoFit/>
          </a:bodyPr>
          <a:lstStyle/>
          <a:p>
            <a:r>
              <a:rPr lang="en-US" sz="3600" dirty="0"/>
              <a:t>This means the sorrow the parents felt, God ordained. Do you mean the suffering of the child was in the hands of God? All Jerusalem knew this man had been born blind. The religious leaders knew it and perhaps thousands of others who walked around the temple knew this beggar. Month after month, year after year, he begged to make a living off the pity of people who assumed he had done something wrong. Jesus said, in effect, this sickness was ordained to glorify God – the greater the number of people who knew him, the greater the number of witnesses to God’s power; the greater his suffering, the greater his joy and testimony on God’s behalf. </a:t>
            </a:r>
          </a:p>
        </p:txBody>
      </p:sp>
    </p:spTree>
    <p:extLst>
      <p:ext uri="{BB962C8B-B14F-4D97-AF65-F5344CB8AC3E}">
        <p14:creationId xmlns:p14="http://schemas.microsoft.com/office/powerpoint/2010/main" val="354301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836FC8-169A-5101-B97D-702A9497957A}"/>
              </a:ext>
            </a:extLst>
          </p:cNvPr>
          <p:cNvSpPr>
            <a:spLocks noGrp="1"/>
          </p:cNvSpPr>
          <p:nvPr>
            <p:ph type="sldNum" sz="quarter" idx="12"/>
          </p:nvPr>
        </p:nvSpPr>
        <p:spPr/>
        <p:txBody>
          <a:bodyPr/>
          <a:lstStyle/>
          <a:p>
            <a:fld id="{3A4F6043-7A67-491B-98BC-F933DED7226D}" type="slidenum">
              <a:rPr lang="en-US" smtClean="0"/>
              <a:pPr/>
              <a:t>2</a:t>
            </a:fld>
            <a:endParaRPr lang="en-US" dirty="0"/>
          </a:p>
        </p:txBody>
      </p:sp>
      <p:sp>
        <p:nvSpPr>
          <p:cNvPr id="4" name="TextBox 3">
            <a:extLst>
              <a:ext uri="{FF2B5EF4-FFF2-40B4-BE49-F238E27FC236}">
                <a16:creationId xmlns:a16="http://schemas.microsoft.com/office/drawing/2014/main" id="{EB222144-A5D5-3851-E3B6-241539C88EDC}"/>
              </a:ext>
            </a:extLst>
          </p:cNvPr>
          <p:cNvSpPr txBox="1"/>
          <p:nvPr/>
        </p:nvSpPr>
        <p:spPr>
          <a:xfrm>
            <a:off x="96890" y="60556"/>
            <a:ext cx="11644975" cy="5509200"/>
          </a:xfrm>
          <a:prstGeom prst="rect">
            <a:avLst/>
          </a:prstGeom>
          <a:noFill/>
        </p:spPr>
        <p:txBody>
          <a:bodyPr wrap="square">
            <a:spAutoFit/>
          </a:bodyPr>
          <a:lstStyle/>
          <a:p>
            <a:r>
              <a:rPr lang="en-US" sz="3200" b="1" dirty="0"/>
              <a:t>Scene Two Before the Throne of God </a:t>
            </a:r>
          </a:p>
          <a:p>
            <a:r>
              <a:rPr lang="en-US" sz="3200" dirty="0"/>
              <a:t>It is the first word in Job chapter 2, </a:t>
            </a:r>
            <a:r>
              <a:rPr lang="en-US" sz="3200" b="1" dirty="0"/>
              <a:t>Again . . . </a:t>
            </a:r>
            <a:r>
              <a:rPr lang="en-US" sz="3200" dirty="0"/>
              <a:t>Again! Surely not again! Yes, again. This is scene two before the throne of God. Look at Job 2:1-3a. </a:t>
            </a:r>
            <a:r>
              <a:rPr lang="en-US" sz="3200" b="1" dirty="0"/>
              <a:t>Again there was a day when the sons of God came to present themselves before the Lord, and Satan also came among them to present himself before the Lord. The Lord said to Satan, “Where have you come from?” Then Satan answered the Lord and said, “From roaming about on the earth and walking around on it.” The Lord said to Satan, “Have you considered My servant Job? . . .” </a:t>
            </a:r>
            <a:r>
              <a:rPr lang="en-US" sz="3200" dirty="0"/>
              <a:t>Remember from chapter 1, this is a rhetorical question because God knows Satan has been considering no one on earth like he has been considering Job. </a:t>
            </a:r>
          </a:p>
        </p:txBody>
      </p:sp>
      <p:sp>
        <p:nvSpPr>
          <p:cNvPr id="5" name="Date Placeholder 4">
            <a:extLst>
              <a:ext uri="{FF2B5EF4-FFF2-40B4-BE49-F238E27FC236}">
                <a16:creationId xmlns:a16="http://schemas.microsoft.com/office/drawing/2014/main" id="{71C72FB6-12AA-2D92-1AEF-E5BFC7CB0263}"/>
              </a:ext>
            </a:extLst>
          </p:cNvPr>
          <p:cNvSpPr>
            <a:spLocks noGrp="1"/>
          </p:cNvSpPr>
          <p:nvPr>
            <p:ph type="dt" sz="half" idx="10"/>
          </p:nvPr>
        </p:nvSpPr>
        <p:spPr/>
        <p:txBody>
          <a:bodyPr/>
          <a:lstStyle/>
          <a:p>
            <a:r>
              <a:rPr lang="en-US"/>
              <a:t>09/29/2024</a:t>
            </a:r>
            <a:endParaRPr lang="en-US" dirty="0"/>
          </a:p>
        </p:txBody>
      </p:sp>
      <p:sp>
        <p:nvSpPr>
          <p:cNvPr id="6" name="Footer Placeholder 5">
            <a:extLst>
              <a:ext uri="{FF2B5EF4-FFF2-40B4-BE49-F238E27FC236}">
                <a16:creationId xmlns:a16="http://schemas.microsoft.com/office/drawing/2014/main" id="{CA90181A-B877-E82C-BAA4-02518D56594B}"/>
              </a:ext>
            </a:extLst>
          </p:cNvPr>
          <p:cNvSpPr>
            <a:spLocks noGrp="1"/>
          </p:cNvSpPr>
          <p:nvPr>
            <p:ph type="ftr" sz="quarter" idx="11"/>
          </p:nvPr>
        </p:nvSpPr>
        <p:spPr/>
        <p:txBody>
          <a:bodyPr/>
          <a:lstStyle/>
          <a:p>
            <a:r>
              <a:rPr lang="en-US"/>
              <a:t>5th Sunday</a:t>
            </a:r>
            <a:endParaRPr lang="en-US" dirty="0"/>
          </a:p>
        </p:txBody>
      </p:sp>
    </p:spTree>
    <p:extLst>
      <p:ext uri="{BB962C8B-B14F-4D97-AF65-F5344CB8AC3E}">
        <p14:creationId xmlns:p14="http://schemas.microsoft.com/office/powerpoint/2010/main" val="129289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A539E4-071E-5B47-B28C-5C7F4B0DCAF6}"/>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AA573835-5795-E4DE-B00B-26ADE837B5B4}"/>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10609B0E-7884-2E0E-42C8-E01B2956EA87}"/>
              </a:ext>
            </a:extLst>
          </p:cNvPr>
          <p:cNvSpPr>
            <a:spLocks noGrp="1"/>
          </p:cNvSpPr>
          <p:nvPr>
            <p:ph type="sldNum" sz="quarter" idx="12"/>
          </p:nvPr>
        </p:nvSpPr>
        <p:spPr/>
        <p:txBody>
          <a:bodyPr/>
          <a:lstStyle/>
          <a:p>
            <a:fld id="{3A4F6043-7A67-491B-98BC-F933DED7226D}" type="slidenum">
              <a:rPr lang="en-US" smtClean="0"/>
              <a:pPr/>
              <a:t>3</a:t>
            </a:fld>
            <a:endParaRPr lang="en-US" dirty="0"/>
          </a:p>
        </p:txBody>
      </p:sp>
      <p:sp>
        <p:nvSpPr>
          <p:cNvPr id="6" name="TextBox 5">
            <a:extLst>
              <a:ext uri="{FF2B5EF4-FFF2-40B4-BE49-F238E27FC236}">
                <a16:creationId xmlns:a16="http://schemas.microsoft.com/office/drawing/2014/main" id="{D11BF7E4-EA72-9C94-2FB6-CA9F4426C1F3}"/>
              </a:ext>
            </a:extLst>
          </p:cNvPr>
          <p:cNvSpPr txBox="1"/>
          <p:nvPr/>
        </p:nvSpPr>
        <p:spPr>
          <a:xfrm>
            <a:off x="96890" y="72669"/>
            <a:ext cx="11596530" cy="5632311"/>
          </a:xfrm>
          <a:prstGeom prst="rect">
            <a:avLst/>
          </a:prstGeom>
          <a:noFill/>
        </p:spPr>
        <p:txBody>
          <a:bodyPr wrap="square">
            <a:spAutoFit/>
          </a:bodyPr>
          <a:lstStyle/>
          <a:p>
            <a:r>
              <a:rPr lang="en-US" sz="3600" dirty="0"/>
              <a:t>God goes on to say in verse 3, </a:t>
            </a:r>
            <a:r>
              <a:rPr lang="en-US" sz="3600" b="1" dirty="0"/>
              <a:t>“. . . For there is no one like him on the earth, a blameless and upright man fearing God and turning away from evil. And he still holds fast his integrity, although you incited Me against him to ruin him without cause.” </a:t>
            </a:r>
            <a:r>
              <a:rPr lang="en-US" sz="3600" dirty="0"/>
              <a:t>In the Hebrew text, the waw consecutive does not mean “although you incited Me,” but could be better rendered, “and yet you incite Me against him without cause.” In other words, the Lord is announcing that no matter what He allows Satan to pull on Job, He is still in control and Job’s character will remain intact. </a:t>
            </a:r>
          </a:p>
        </p:txBody>
      </p:sp>
    </p:spTree>
    <p:extLst>
      <p:ext uri="{BB962C8B-B14F-4D97-AF65-F5344CB8AC3E}">
        <p14:creationId xmlns:p14="http://schemas.microsoft.com/office/powerpoint/2010/main" val="120274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5E523-7DF2-DB5E-482B-E00CDCC2E21B}"/>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2C282CAC-CBBF-A356-0F2D-8E88F18FEA2E}"/>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65D46315-C751-A745-7CD7-BFED0A167872}"/>
              </a:ext>
            </a:extLst>
          </p:cNvPr>
          <p:cNvSpPr>
            <a:spLocks noGrp="1"/>
          </p:cNvSpPr>
          <p:nvPr>
            <p:ph type="sldNum" sz="quarter" idx="12"/>
          </p:nvPr>
        </p:nvSpPr>
        <p:spPr/>
        <p:txBody>
          <a:bodyPr/>
          <a:lstStyle/>
          <a:p>
            <a:fld id="{3A4F6043-7A67-491B-98BC-F933DED7226D}" type="slidenum">
              <a:rPr lang="en-US" smtClean="0"/>
              <a:pPr/>
              <a:t>4</a:t>
            </a:fld>
            <a:endParaRPr lang="en-US" dirty="0"/>
          </a:p>
        </p:txBody>
      </p:sp>
      <p:sp>
        <p:nvSpPr>
          <p:cNvPr id="6" name="TextBox 5">
            <a:extLst>
              <a:ext uri="{FF2B5EF4-FFF2-40B4-BE49-F238E27FC236}">
                <a16:creationId xmlns:a16="http://schemas.microsoft.com/office/drawing/2014/main" id="{811F0B97-7754-AC2E-87CF-0F0D32D5306C}"/>
              </a:ext>
            </a:extLst>
          </p:cNvPr>
          <p:cNvSpPr txBox="1"/>
          <p:nvPr/>
        </p:nvSpPr>
        <p:spPr>
          <a:xfrm>
            <a:off x="90834" y="96891"/>
            <a:ext cx="11657087" cy="5016758"/>
          </a:xfrm>
          <a:prstGeom prst="rect">
            <a:avLst/>
          </a:prstGeom>
          <a:noFill/>
        </p:spPr>
        <p:txBody>
          <a:bodyPr wrap="square">
            <a:spAutoFit/>
          </a:bodyPr>
          <a:lstStyle/>
          <a:p>
            <a:r>
              <a:rPr lang="en-US" sz="4000" dirty="0"/>
              <a:t>Satan scoffs in Job 2:4, </a:t>
            </a:r>
            <a:r>
              <a:rPr lang="en-US" sz="4000" b="1" dirty="0"/>
              <a:t>. . . “Skin for skin! Yes, all that a man has he will give for his life.” </a:t>
            </a:r>
            <a:r>
              <a:rPr lang="en-US" sz="4000" dirty="0"/>
              <a:t>“Skin for skin!” is nothing more than a cruel, unfounded criticism of Job. Satan implies that Job is more than willing to sacrifice the skin of his children and his cattle and his employees, as long as he keeps his own skin. Satan says, “Every man has a price . . . I just haven’t yet found his . . . but I think I know what it is!”</a:t>
            </a:r>
          </a:p>
        </p:txBody>
      </p:sp>
    </p:spTree>
    <p:extLst>
      <p:ext uri="{BB962C8B-B14F-4D97-AF65-F5344CB8AC3E}">
        <p14:creationId xmlns:p14="http://schemas.microsoft.com/office/powerpoint/2010/main" val="67827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74774-916E-6F91-75DF-F495C58EC1F7}"/>
              </a:ext>
            </a:extLst>
          </p:cNvPr>
          <p:cNvSpPr>
            <a:spLocks noGrp="1"/>
          </p:cNvSpPr>
          <p:nvPr>
            <p:ph type="dt" sz="half" idx="10"/>
          </p:nvPr>
        </p:nvSpPr>
        <p:spPr/>
        <p:txBody>
          <a:bodyPr/>
          <a:lstStyle/>
          <a:p>
            <a:r>
              <a:rPr lang="en-US" dirty="0"/>
              <a:t>09/29/2024</a:t>
            </a:r>
          </a:p>
        </p:txBody>
      </p:sp>
      <p:sp>
        <p:nvSpPr>
          <p:cNvPr id="3" name="Footer Placeholder 2">
            <a:extLst>
              <a:ext uri="{FF2B5EF4-FFF2-40B4-BE49-F238E27FC236}">
                <a16:creationId xmlns:a16="http://schemas.microsoft.com/office/drawing/2014/main" id="{39016733-7E48-0747-4A17-3FC28DB07727}"/>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3474E994-FF24-1836-F21A-8260CF8995E4}"/>
              </a:ext>
            </a:extLst>
          </p:cNvPr>
          <p:cNvSpPr>
            <a:spLocks noGrp="1"/>
          </p:cNvSpPr>
          <p:nvPr>
            <p:ph type="sldNum" sz="quarter" idx="12"/>
          </p:nvPr>
        </p:nvSpPr>
        <p:spPr/>
        <p:txBody>
          <a:bodyPr/>
          <a:lstStyle/>
          <a:p>
            <a:fld id="{3A4F6043-7A67-491B-98BC-F933DED7226D}" type="slidenum">
              <a:rPr lang="en-US" smtClean="0"/>
              <a:pPr/>
              <a:t>5</a:t>
            </a:fld>
            <a:endParaRPr lang="en-US" dirty="0"/>
          </a:p>
        </p:txBody>
      </p:sp>
      <p:sp>
        <p:nvSpPr>
          <p:cNvPr id="6" name="TextBox 5">
            <a:extLst>
              <a:ext uri="{FF2B5EF4-FFF2-40B4-BE49-F238E27FC236}">
                <a16:creationId xmlns:a16="http://schemas.microsoft.com/office/drawing/2014/main" id="{45191EE9-A6CC-3A14-480C-069B5EF42683}"/>
              </a:ext>
            </a:extLst>
          </p:cNvPr>
          <p:cNvSpPr txBox="1"/>
          <p:nvPr/>
        </p:nvSpPr>
        <p:spPr>
          <a:xfrm>
            <a:off x="102946" y="96890"/>
            <a:ext cx="11590474" cy="5509200"/>
          </a:xfrm>
          <a:prstGeom prst="rect">
            <a:avLst/>
          </a:prstGeom>
          <a:noFill/>
        </p:spPr>
        <p:txBody>
          <a:bodyPr wrap="square">
            <a:spAutoFit/>
          </a:bodyPr>
          <a:lstStyle/>
          <a:p>
            <a:r>
              <a:rPr lang="en-US" sz="3200" dirty="0"/>
              <a:t>Satan offers it in Job 2:5, “.</a:t>
            </a:r>
            <a:r>
              <a:rPr lang="en-US" sz="3200" b="1" dirty="0"/>
              <a:t> . . put forth Your hand now, and touch his bone and his flesh; he will curse You to Your face.” </a:t>
            </a:r>
            <a:r>
              <a:rPr lang="en-US" sz="3200" dirty="0"/>
              <a:t>Touch his bones and his flesh. Since the bones were considered the seat of illness in ancient days, Satan has in mind a disease that will threaten Job’s life, and then he also has several diseases that will affect Job’s physical body. Threaten to take a person’s life and they will do anything to live another day. Satan said, “Bring Job to the point of death and he will trade away his precious faith.” Once again, God delegates authority and latitude to Satan, while at the same time, directing the limits of Satan’s activities. Look at Job 2:6. </a:t>
            </a:r>
            <a:r>
              <a:rPr lang="en-US" sz="3200" b="1" dirty="0"/>
              <a:t>So the Lord said to Satan, “Behold, he is in your power, only spare his life.” </a:t>
            </a:r>
          </a:p>
        </p:txBody>
      </p:sp>
    </p:spTree>
    <p:extLst>
      <p:ext uri="{BB962C8B-B14F-4D97-AF65-F5344CB8AC3E}">
        <p14:creationId xmlns:p14="http://schemas.microsoft.com/office/powerpoint/2010/main" val="192858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2FE26A-7B2F-BBF2-BB9D-78D083A63CB7}"/>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7C6D85F6-0748-D887-7EC9-0A531E9533CF}"/>
              </a:ext>
            </a:extLst>
          </p:cNvPr>
          <p:cNvSpPr>
            <a:spLocks noGrp="1"/>
          </p:cNvSpPr>
          <p:nvPr>
            <p:ph type="ftr" sz="quarter" idx="11"/>
          </p:nvPr>
        </p:nvSpPr>
        <p:spPr/>
        <p:txBody>
          <a:bodyPr/>
          <a:lstStyle/>
          <a:p>
            <a:r>
              <a:rPr lang="en-US" dirty="0"/>
              <a:t>5th Sunday</a:t>
            </a:r>
          </a:p>
        </p:txBody>
      </p:sp>
      <p:sp>
        <p:nvSpPr>
          <p:cNvPr id="4" name="Slide Number Placeholder 3">
            <a:extLst>
              <a:ext uri="{FF2B5EF4-FFF2-40B4-BE49-F238E27FC236}">
                <a16:creationId xmlns:a16="http://schemas.microsoft.com/office/drawing/2014/main" id="{13390EF1-20A1-DBCA-F1A9-304D18F2C2F0}"/>
              </a:ext>
            </a:extLst>
          </p:cNvPr>
          <p:cNvSpPr>
            <a:spLocks noGrp="1"/>
          </p:cNvSpPr>
          <p:nvPr>
            <p:ph type="sldNum" sz="quarter" idx="12"/>
          </p:nvPr>
        </p:nvSpPr>
        <p:spPr/>
        <p:txBody>
          <a:bodyPr/>
          <a:lstStyle/>
          <a:p>
            <a:fld id="{3A4F6043-7A67-491B-98BC-F933DED7226D}" type="slidenum">
              <a:rPr lang="en-US" smtClean="0"/>
              <a:pPr/>
              <a:t>6</a:t>
            </a:fld>
            <a:endParaRPr lang="en-US" dirty="0"/>
          </a:p>
        </p:txBody>
      </p:sp>
      <p:sp>
        <p:nvSpPr>
          <p:cNvPr id="6" name="TextBox 5">
            <a:extLst>
              <a:ext uri="{FF2B5EF4-FFF2-40B4-BE49-F238E27FC236}">
                <a16:creationId xmlns:a16="http://schemas.microsoft.com/office/drawing/2014/main" id="{7F334277-93BA-F07A-7CAF-7B7CA7712AD0}"/>
              </a:ext>
            </a:extLst>
          </p:cNvPr>
          <p:cNvSpPr txBox="1"/>
          <p:nvPr/>
        </p:nvSpPr>
        <p:spPr>
          <a:xfrm>
            <a:off x="60556" y="66612"/>
            <a:ext cx="11693420" cy="6186309"/>
          </a:xfrm>
          <a:prstGeom prst="rect">
            <a:avLst/>
          </a:prstGeom>
          <a:noFill/>
        </p:spPr>
        <p:txBody>
          <a:bodyPr wrap="square">
            <a:spAutoFit/>
          </a:bodyPr>
          <a:lstStyle/>
          <a:p>
            <a:r>
              <a:rPr lang="en-US" sz="3600" b="1" dirty="0"/>
              <a:t>The Horror of Scene Two on Earth </a:t>
            </a:r>
          </a:p>
          <a:p>
            <a:r>
              <a:rPr lang="en-US" sz="3600" dirty="0"/>
              <a:t>Look at Job 2:7. </a:t>
            </a:r>
            <a:r>
              <a:rPr lang="en-US" sz="3600" b="1" dirty="0"/>
              <a:t>Then Satan went out from the presence of the Lord and smote Job with sore boils from the sole of his foot to the crown of his head.</a:t>
            </a:r>
            <a:r>
              <a:rPr lang="en-US" sz="3600" dirty="0"/>
              <a:t> We have no idea how much time had elapsed between the funerals of his ten children and the first sight of red bumps on his back, but we have every reason to believe that Satan would have wanted very little time to elapse. He loves to hit when someone is already down. He has no mercy or compassion; he knows nothing of leniency or pity. He is the condemned defeated angel and his greatest desire is to stifle the worship of his conqueror. </a:t>
            </a:r>
          </a:p>
        </p:txBody>
      </p:sp>
    </p:spTree>
    <p:extLst>
      <p:ext uri="{BB962C8B-B14F-4D97-AF65-F5344CB8AC3E}">
        <p14:creationId xmlns:p14="http://schemas.microsoft.com/office/powerpoint/2010/main" val="284485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03A1A-1710-5065-80E8-A8C6D3E2F1D5}"/>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0D379B89-6693-2253-2596-5439328066EC}"/>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546E4A49-EC26-838B-9BE7-B80D7660DD77}"/>
              </a:ext>
            </a:extLst>
          </p:cNvPr>
          <p:cNvSpPr>
            <a:spLocks noGrp="1"/>
          </p:cNvSpPr>
          <p:nvPr>
            <p:ph type="sldNum" sz="quarter" idx="12"/>
          </p:nvPr>
        </p:nvSpPr>
        <p:spPr/>
        <p:txBody>
          <a:bodyPr/>
          <a:lstStyle/>
          <a:p>
            <a:fld id="{3A4F6043-7A67-491B-98BC-F933DED7226D}" type="slidenum">
              <a:rPr lang="en-US" smtClean="0"/>
              <a:pPr/>
              <a:t>7</a:t>
            </a:fld>
            <a:endParaRPr lang="en-US" dirty="0"/>
          </a:p>
        </p:txBody>
      </p:sp>
      <p:sp>
        <p:nvSpPr>
          <p:cNvPr id="6" name="TextBox 5">
            <a:extLst>
              <a:ext uri="{FF2B5EF4-FFF2-40B4-BE49-F238E27FC236}">
                <a16:creationId xmlns:a16="http://schemas.microsoft.com/office/drawing/2014/main" id="{51BA0144-6D8C-27E3-8594-5C52603B5A93}"/>
              </a:ext>
            </a:extLst>
          </p:cNvPr>
          <p:cNvSpPr txBox="1"/>
          <p:nvPr/>
        </p:nvSpPr>
        <p:spPr>
          <a:xfrm>
            <a:off x="96890" y="60557"/>
            <a:ext cx="11620752" cy="5632311"/>
          </a:xfrm>
          <a:prstGeom prst="rect">
            <a:avLst/>
          </a:prstGeom>
          <a:noFill/>
        </p:spPr>
        <p:txBody>
          <a:bodyPr wrap="square">
            <a:spAutoFit/>
          </a:bodyPr>
          <a:lstStyle/>
          <a:p>
            <a:r>
              <a:rPr lang="en-US" sz="3600" dirty="0"/>
              <a:t>Job’s pain was private – it was excruciating and relentless. In Job 30:28, he says, </a:t>
            </a:r>
            <a:r>
              <a:rPr lang="en-US" sz="3600" b="1" dirty="0"/>
              <a:t>“I go about mourning without comfort . . .” </a:t>
            </a:r>
            <a:r>
              <a:rPr lang="en-US" sz="3600" dirty="0"/>
              <a:t>In verse 30, Job adds, </a:t>
            </a:r>
            <a:r>
              <a:rPr lang="en-US" sz="3600" b="1" dirty="0"/>
              <a:t>“. . . my bones burn with fever.” </a:t>
            </a:r>
            <a:r>
              <a:rPr lang="en-US" sz="3600" dirty="0"/>
              <a:t>Satan turned the corkscrew of suffering – hoping that a word of blasphemy would come from Job’s mouth. Job’s suffering was private, but it was also public. Later on, in the Law of Moses, we read of the warning of God to disobedient Israelites, </a:t>
            </a:r>
            <a:r>
              <a:rPr lang="en-US" sz="3600" b="1" dirty="0"/>
              <a:t>The Lord will smite you with the boils of Egypt and with tumors and with the scab and with the itch, from which you cannot be healed. (Deuteronomy 28:27) </a:t>
            </a:r>
          </a:p>
        </p:txBody>
      </p:sp>
    </p:spTree>
    <p:extLst>
      <p:ext uri="{BB962C8B-B14F-4D97-AF65-F5344CB8AC3E}">
        <p14:creationId xmlns:p14="http://schemas.microsoft.com/office/powerpoint/2010/main" val="176587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5309A-3292-3CF1-762C-D7F3C32A33D7}"/>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EFF29B21-08D9-2060-C6E7-51EEBFBED82F}"/>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F5D01BEE-F773-7FC8-C18F-D730A49EA81B}"/>
              </a:ext>
            </a:extLst>
          </p:cNvPr>
          <p:cNvSpPr>
            <a:spLocks noGrp="1"/>
          </p:cNvSpPr>
          <p:nvPr>
            <p:ph type="sldNum" sz="quarter" idx="12"/>
          </p:nvPr>
        </p:nvSpPr>
        <p:spPr/>
        <p:txBody>
          <a:bodyPr/>
          <a:lstStyle/>
          <a:p>
            <a:fld id="{3A4F6043-7A67-491B-98BC-F933DED7226D}" type="slidenum">
              <a:rPr lang="en-US" smtClean="0"/>
              <a:pPr/>
              <a:t>8</a:t>
            </a:fld>
            <a:endParaRPr lang="en-US" dirty="0"/>
          </a:p>
        </p:txBody>
      </p:sp>
      <p:sp>
        <p:nvSpPr>
          <p:cNvPr id="6" name="TextBox 5">
            <a:extLst>
              <a:ext uri="{FF2B5EF4-FFF2-40B4-BE49-F238E27FC236}">
                <a16:creationId xmlns:a16="http://schemas.microsoft.com/office/drawing/2014/main" id="{6DD3E526-5A63-A97A-6DB8-C42D69B26327}"/>
              </a:ext>
            </a:extLst>
          </p:cNvPr>
          <p:cNvSpPr txBox="1"/>
          <p:nvPr/>
        </p:nvSpPr>
        <p:spPr>
          <a:xfrm>
            <a:off x="60556" y="48445"/>
            <a:ext cx="11651031" cy="5509200"/>
          </a:xfrm>
          <a:prstGeom prst="rect">
            <a:avLst/>
          </a:prstGeom>
          <a:noFill/>
        </p:spPr>
        <p:txBody>
          <a:bodyPr wrap="square">
            <a:spAutoFit/>
          </a:bodyPr>
          <a:lstStyle/>
          <a:p>
            <a:r>
              <a:rPr lang="en-US" sz="3200" dirty="0"/>
              <a:t>How do we know that Job was viewed as a sinner, judged by God? Obviously, his counselors are going to make that clear. Before they even speak, however, notice where Job is, in Job 2:8, </a:t>
            </a:r>
            <a:r>
              <a:rPr lang="en-US" sz="3200" b="1" dirty="0"/>
              <a:t>And he took a potsherd to scrape himself while he was sitting among the ashes. </a:t>
            </a:r>
            <a:r>
              <a:rPr lang="en-US" sz="3200" dirty="0"/>
              <a:t>Job was not lying at home in his own comfortable bed between crisp white sheets and being waited on by private medical staff. No, he was where all the other lepers would be found – quarantined at the town dump. To be sitting among the ashes was to be sitting near garbage and the dung heap. This was the place where beggars foraged for scraps of food . . . where dogs fought for something to eat . . . this was the city’s sewer disposal site and there Job sat in the ashes of a recent fire.</a:t>
            </a:r>
          </a:p>
        </p:txBody>
      </p:sp>
    </p:spTree>
    <p:extLst>
      <p:ext uri="{BB962C8B-B14F-4D97-AF65-F5344CB8AC3E}">
        <p14:creationId xmlns:p14="http://schemas.microsoft.com/office/powerpoint/2010/main" val="227438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88423-F015-5251-CA7C-1DB419DEF2B2}"/>
              </a:ext>
            </a:extLst>
          </p:cNvPr>
          <p:cNvSpPr>
            <a:spLocks noGrp="1"/>
          </p:cNvSpPr>
          <p:nvPr>
            <p:ph type="dt" sz="half" idx="10"/>
          </p:nvPr>
        </p:nvSpPr>
        <p:spPr/>
        <p:txBody>
          <a:bodyPr/>
          <a:lstStyle/>
          <a:p>
            <a:r>
              <a:rPr lang="en-US"/>
              <a:t>09/29/2024</a:t>
            </a:r>
            <a:endParaRPr lang="en-US" dirty="0"/>
          </a:p>
        </p:txBody>
      </p:sp>
      <p:sp>
        <p:nvSpPr>
          <p:cNvPr id="3" name="Footer Placeholder 2">
            <a:extLst>
              <a:ext uri="{FF2B5EF4-FFF2-40B4-BE49-F238E27FC236}">
                <a16:creationId xmlns:a16="http://schemas.microsoft.com/office/drawing/2014/main" id="{14D7BEF9-74EB-FEAC-386C-4F088162B82E}"/>
              </a:ext>
            </a:extLst>
          </p:cNvPr>
          <p:cNvSpPr>
            <a:spLocks noGrp="1"/>
          </p:cNvSpPr>
          <p:nvPr>
            <p:ph type="ftr" sz="quarter" idx="11"/>
          </p:nvPr>
        </p:nvSpPr>
        <p:spPr/>
        <p:txBody>
          <a:bodyPr/>
          <a:lstStyle/>
          <a:p>
            <a:r>
              <a:rPr lang="en-US"/>
              <a:t>5th Sunday</a:t>
            </a:r>
            <a:endParaRPr lang="en-US" dirty="0"/>
          </a:p>
        </p:txBody>
      </p:sp>
      <p:sp>
        <p:nvSpPr>
          <p:cNvPr id="4" name="Slide Number Placeholder 3">
            <a:extLst>
              <a:ext uri="{FF2B5EF4-FFF2-40B4-BE49-F238E27FC236}">
                <a16:creationId xmlns:a16="http://schemas.microsoft.com/office/drawing/2014/main" id="{36A57E70-86DF-8589-C1F9-3BCE42038CBA}"/>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
        <p:nvSpPr>
          <p:cNvPr id="6" name="TextBox 5">
            <a:extLst>
              <a:ext uri="{FF2B5EF4-FFF2-40B4-BE49-F238E27FC236}">
                <a16:creationId xmlns:a16="http://schemas.microsoft.com/office/drawing/2014/main" id="{2335A7C4-9CCD-C340-A8E4-C9D879627464}"/>
              </a:ext>
            </a:extLst>
          </p:cNvPr>
          <p:cNvSpPr txBox="1"/>
          <p:nvPr/>
        </p:nvSpPr>
        <p:spPr>
          <a:xfrm>
            <a:off x="157446" y="78723"/>
            <a:ext cx="11487529" cy="6247864"/>
          </a:xfrm>
          <a:prstGeom prst="rect">
            <a:avLst/>
          </a:prstGeom>
          <a:noFill/>
        </p:spPr>
        <p:txBody>
          <a:bodyPr wrap="square">
            <a:spAutoFit/>
          </a:bodyPr>
          <a:lstStyle/>
          <a:p>
            <a:r>
              <a:rPr lang="en-US" sz="4000" dirty="0"/>
              <a:t>Then, Job has a visitor. Someone is speaking to him, in Job 2:9-10, as he feverishly scratches at his open sores. </a:t>
            </a:r>
            <a:r>
              <a:rPr lang="en-US" sz="4000" b="1" dirty="0"/>
              <a:t>Then his wife said to him, “Do you still hold fast your integrity? Curse God and die!”</a:t>
            </a:r>
            <a:r>
              <a:rPr lang="en-US" sz="4000" dirty="0"/>
              <a:t> But he said to her, </a:t>
            </a:r>
            <a:r>
              <a:rPr lang="en-US" sz="4000" b="1" dirty="0"/>
              <a:t>“You speak as one of the foolish women speaks. Shall we indeed accept good from God and not accept adversity?” In all this Job did not sin with his lips. </a:t>
            </a:r>
            <a:r>
              <a:rPr lang="en-US" sz="4000" dirty="0"/>
              <a:t>There in the ash heap, Job raised a monument of praise in the valley of despair. God’s people are soldiers on the battlefield; but there are times when they are the battlefield.</a:t>
            </a:r>
            <a:endParaRPr lang="en-US" sz="4000" b="1" dirty="0"/>
          </a:p>
        </p:txBody>
      </p:sp>
    </p:spTree>
    <p:extLst>
      <p:ext uri="{BB962C8B-B14F-4D97-AF65-F5344CB8AC3E}">
        <p14:creationId xmlns:p14="http://schemas.microsoft.com/office/powerpoint/2010/main" val="1553215687"/>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{535E14C3-6E73-40E0-AF22-7E3D9F3A3745}tf67338807_win32</Template>
  <TotalTime>31</TotalTime>
  <Words>1386</Words>
  <Application>Microsoft Office PowerPoint</Application>
  <PresentationFormat>Widescreen</PresentationFormat>
  <Paragraphs>45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Dante</vt:lpstr>
      <vt:lpstr>Dante (Headings)2</vt:lpstr>
      <vt:lpstr>Wingdings 2</vt:lpstr>
      <vt:lpstr>OffsetVTI</vt:lpstr>
      <vt:lpstr>A Monument of Praise in the Valley of Despair Job 2:1-10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2024-08-26T00:07:20Z</dcterms:created>
  <dcterms:modified xsi:type="dcterms:W3CDTF">2024-08-26T00:39:03Z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